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6" d="100"/>
          <a:sy n="106" d="100"/>
        </p:scale>
        <p:origin x="79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nda" userId="db6e5e69ab7a7948" providerId="LiveId" clId="{2F7B1CE4-B677-4681-B2F0-907F15AE47F1}"/>
    <pc:docChg chg="modSld">
      <pc:chgData name="Melinda" userId="db6e5e69ab7a7948" providerId="LiveId" clId="{2F7B1CE4-B677-4681-B2F0-907F15AE47F1}" dt="2023-01-24T21:24:27.248" v="11" actId="1076"/>
      <pc:docMkLst>
        <pc:docMk/>
      </pc:docMkLst>
      <pc:sldChg chg="modSp mod">
        <pc:chgData name="Melinda" userId="db6e5e69ab7a7948" providerId="LiveId" clId="{2F7B1CE4-B677-4681-B2F0-907F15AE47F1}" dt="2023-01-24T21:23:32.730" v="4" actId="1076"/>
        <pc:sldMkLst>
          <pc:docMk/>
          <pc:sldMk cId="2998136852" sldId="256"/>
        </pc:sldMkLst>
        <pc:picChg chg="mod">
          <ac:chgData name="Melinda" userId="db6e5e69ab7a7948" providerId="LiveId" clId="{2F7B1CE4-B677-4681-B2F0-907F15AE47F1}" dt="2023-01-24T21:23:32.730" v="4" actId="1076"/>
          <ac:picMkLst>
            <pc:docMk/>
            <pc:sldMk cId="2998136852" sldId="256"/>
            <ac:picMk id="12" creationId="{4EF8D58A-74E2-3372-1B0F-4361064D6906}"/>
          </ac:picMkLst>
        </pc:picChg>
      </pc:sldChg>
      <pc:sldChg chg="modSp mod">
        <pc:chgData name="Melinda" userId="db6e5e69ab7a7948" providerId="LiveId" clId="{2F7B1CE4-B677-4681-B2F0-907F15AE47F1}" dt="2023-01-24T21:23:45.399" v="5" actId="1076"/>
        <pc:sldMkLst>
          <pc:docMk/>
          <pc:sldMk cId="3452055974" sldId="257"/>
        </pc:sldMkLst>
        <pc:picChg chg="mod">
          <ac:chgData name="Melinda" userId="db6e5e69ab7a7948" providerId="LiveId" clId="{2F7B1CE4-B677-4681-B2F0-907F15AE47F1}" dt="2023-01-24T21:23:45.399" v="5" actId="1076"/>
          <ac:picMkLst>
            <pc:docMk/>
            <pc:sldMk cId="3452055974" sldId="257"/>
            <ac:picMk id="9" creationId="{C732B847-8706-899D-DE30-6D4DFEFB7F15}"/>
          </ac:picMkLst>
        </pc:picChg>
      </pc:sldChg>
      <pc:sldChg chg="modSp mod">
        <pc:chgData name="Melinda" userId="db6e5e69ab7a7948" providerId="LiveId" clId="{2F7B1CE4-B677-4681-B2F0-907F15AE47F1}" dt="2023-01-24T21:23:49.072" v="6" actId="1076"/>
        <pc:sldMkLst>
          <pc:docMk/>
          <pc:sldMk cId="426829574" sldId="258"/>
        </pc:sldMkLst>
        <pc:picChg chg="mod">
          <ac:chgData name="Melinda" userId="db6e5e69ab7a7948" providerId="LiveId" clId="{2F7B1CE4-B677-4681-B2F0-907F15AE47F1}" dt="2023-01-24T21:23:49.072" v="6" actId="1076"/>
          <ac:picMkLst>
            <pc:docMk/>
            <pc:sldMk cId="426829574" sldId="258"/>
            <ac:picMk id="7" creationId="{CF57482E-0202-F8A3-BE29-C958D59EE9DC}"/>
          </ac:picMkLst>
        </pc:picChg>
      </pc:sldChg>
      <pc:sldChg chg="modSp mod">
        <pc:chgData name="Melinda" userId="db6e5e69ab7a7948" providerId="LiveId" clId="{2F7B1CE4-B677-4681-B2F0-907F15AE47F1}" dt="2023-01-24T21:23:52.731" v="7" actId="1076"/>
        <pc:sldMkLst>
          <pc:docMk/>
          <pc:sldMk cId="567782532" sldId="259"/>
        </pc:sldMkLst>
        <pc:picChg chg="mod">
          <ac:chgData name="Melinda" userId="db6e5e69ab7a7948" providerId="LiveId" clId="{2F7B1CE4-B677-4681-B2F0-907F15AE47F1}" dt="2023-01-24T21:23:52.731" v="7" actId="1076"/>
          <ac:picMkLst>
            <pc:docMk/>
            <pc:sldMk cId="567782532" sldId="259"/>
            <ac:picMk id="4" creationId="{50C37533-F91C-8DE1-7E0E-54856F78D6E9}"/>
          </ac:picMkLst>
        </pc:picChg>
      </pc:sldChg>
      <pc:sldChg chg="modSp mod">
        <pc:chgData name="Melinda" userId="db6e5e69ab7a7948" providerId="LiveId" clId="{2F7B1CE4-B677-4681-B2F0-907F15AE47F1}" dt="2023-01-24T21:24:27.248" v="11" actId="1076"/>
        <pc:sldMkLst>
          <pc:docMk/>
          <pc:sldMk cId="4004836728" sldId="260"/>
        </pc:sldMkLst>
        <pc:picChg chg="mod">
          <ac:chgData name="Melinda" userId="db6e5e69ab7a7948" providerId="LiveId" clId="{2F7B1CE4-B677-4681-B2F0-907F15AE47F1}" dt="2023-01-24T21:24:27.248" v="11" actId="1076"/>
          <ac:picMkLst>
            <pc:docMk/>
            <pc:sldMk cId="4004836728" sldId="260"/>
            <ac:picMk id="10" creationId="{C2AD7928-8FFF-8C69-9B56-852C7D6B6E0A}"/>
          </ac:picMkLst>
        </pc:picChg>
      </pc:sldChg>
      <pc:sldChg chg="modSp mod">
        <pc:chgData name="Melinda" userId="db6e5e69ab7a7948" providerId="LiveId" clId="{2F7B1CE4-B677-4681-B2F0-907F15AE47F1}" dt="2023-01-24T21:24:03.487" v="9" actId="1076"/>
        <pc:sldMkLst>
          <pc:docMk/>
          <pc:sldMk cId="3944841945" sldId="262"/>
        </pc:sldMkLst>
        <pc:picChg chg="mod">
          <ac:chgData name="Melinda" userId="db6e5e69ab7a7948" providerId="LiveId" clId="{2F7B1CE4-B677-4681-B2F0-907F15AE47F1}" dt="2023-01-24T21:24:03.487" v="9" actId="1076"/>
          <ac:picMkLst>
            <pc:docMk/>
            <pc:sldMk cId="3944841945" sldId="262"/>
            <ac:picMk id="3" creationId="{B8DD1CCD-0BE6-B5BE-B0E1-49D00ABDB658}"/>
          </ac:picMkLst>
        </pc:picChg>
      </pc:sldChg>
      <pc:sldChg chg="modSp mod">
        <pc:chgData name="Melinda" userId="db6e5e69ab7a7948" providerId="LiveId" clId="{2F7B1CE4-B677-4681-B2F0-907F15AE47F1}" dt="2023-01-24T21:24:06.488" v="10" actId="1076"/>
        <pc:sldMkLst>
          <pc:docMk/>
          <pc:sldMk cId="3160479715" sldId="264"/>
        </pc:sldMkLst>
        <pc:picChg chg="mod">
          <ac:chgData name="Melinda" userId="db6e5e69ab7a7948" providerId="LiveId" clId="{2F7B1CE4-B677-4681-B2F0-907F15AE47F1}" dt="2023-01-24T21:24:06.488" v="10" actId="1076"/>
          <ac:picMkLst>
            <pc:docMk/>
            <pc:sldMk cId="3160479715" sldId="264"/>
            <ac:picMk id="10" creationId="{CFA58A97-C22D-3109-CF20-890BBE32951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873CE-CB03-29D8-B2B3-584EBD9A46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609E6C-7288-D0AC-E463-996F45DB84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D0B130-01EF-77C1-4AFB-4209B991A6AD}"/>
              </a:ext>
            </a:extLst>
          </p:cNvPr>
          <p:cNvSpPr>
            <a:spLocks noGrp="1"/>
          </p:cNvSpPr>
          <p:nvPr>
            <p:ph type="dt" sz="half" idx="10"/>
          </p:nvPr>
        </p:nvSpPr>
        <p:spPr/>
        <p:txBody>
          <a:bodyPr/>
          <a:lstStyle/>
          <a:p>
            <a:fld id="{5196CA3C-F9D3-415F-A396-88CBBE092FEE}" type="datetimeFigureOut">
              <a:rPr lang="en-US" smtClean="0"/>
              <a:t>1/24/2023</a:t>
            </a:fld>
            <a:endParaRPr lang="en-US"/>
          </a:p>
        </p:txBody>
      </p:sp>
      <p:sp>
        <p:nvSpPr>
          <p:cNvPr id="5" name="Footer Placeholder 4">
            <a:extLst>
              <a:ext uri="{FF2B5EF4-FFF2-40B4-BE49-F238E27FC236}">
                <a16:creationId xmlns:a16="http://schemas.microsoft.com/office/drawing/2014/main" id="{69DF70FD-08BD-E9F4-A4BD-34ABDE9B2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6AE28C-809B-A236-DF0C-4EBE49D59CEE}"/>
              </a:ext>
            </a:extLst>
          </p:cNvPr>
          <p:cNvSpPr>
            <a:spLocks noGrp="1"/>
          </p:cNvSpPr>
          <p:nvPr>
            <p:ph type="sldNum" sz="quarter" idx="12"/>
          </p:nvPr>
        </p:nvSpPr>
        <p:spPr/>
        <p:txBody>
          <a:bodyPr/>
          <a:lstStyle/>
          <a:p>
            <a:fld id="{37BA91B3-759C-4CAF-9519-5A45C32AD4C3}" type="slidenum">
              <a:rPr lang="en-US" smtClean="0"/>
              <a:t>‹#›</a:t>
            </a:fld>
            <a:endParaRPr lang="en-US"/>
          </a:p>
        </p:txBody>
      </p:sp>
    </p:spTree>
    <p:extLst>
      <p:ext uri="{BB962C8B-B14F-4D97-AF65-F5344CB8AC3E}">
        <p14:creationId xmlns:p14="http://schemas.microsoft.com/office/powerpoint/2010/main" val="213797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E2A41-452D-08CF-221E-6F05E9D162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E05D1A-C327-6C38-D2EC-99D0E2097D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09705C-0FC1-75F2-845E-572920955DAB}"/>
              </a:ext>
            </a:extLst>
          </p:cNvPr>
          <p:cNvSpPr>
            <a:spLocks noGrp="1"/>
          </p:cNvSpPr>
          <p:nvPr>
            <p:ph type="dt" sz="half" idx="10"/>
          </p:nvPr>
        </p:nvSpPr>
        <p:spPr/>
        <p:txBody>
          <a:bodyPr/>
          <a:lstStyle/>
          <a:p>
            <a:fld id="{5196CA3C-F9D3-415F-A396-88CBBE092FEE}" type="datetimeFigureOut">
              <a:rPr lang="en-US" smtClean="0"/>
              <a:t>1/24/2023</a:t>
            </a:fld>
            <a:endParaRPr lang="en-US"/>
          </a:p>
        </p:txBody>
      </p:sp>
      <p:sp>
        <p:nvSpPr>
          <p:cNvPr id="5" name="Footer Placeholder 4">
            <a:extLst>
              <a:ext uri="{FF2B5EF4-FFF2-40B4-BE49-F238E27FC236}">
                <a16:creationId xmlns:a16="http://schemas.microsoft.com/office/drawing/2014/main" id="{F0783817-D89C-0E06-0403-9E57FC8F82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4C859C-38A2-05A2-4B72-C88AD312999C}"/>
              </a:ext>
            </a:extLst>
          </p:cNvPr>
          <p:cNvSpPr>
            <a:spLocks noGrp="1"/>
          </p:cNvSpPr>
          <p:nvPr>
            <p:ph type="sldNum" sz="quarter" idx="12"/>
          </p:nvPr>
        </p:nvSpPr>
        <p:spPr/>
        <p:txBody>
          <a:bodyPr/>
          <a:lstStyle/>
          <a:p>
            <a:fld id="{37BA91B3-759C-4CAF-9519-5A45C32AD4C3}" type="slidenum">
              <a:rPr lang="en-US" smtClean="0"/>
              <a:t>‹#›</a:t>
            </a:fld>
            <a:endParaRPr lang="en-US"/>
          </a:p>
        </p:txBody>
      </p:sp>
    </p:spTree>
    <p:extLst>
      <p:ext uri="{BB962C8B-B14F-4D97-AF65-F5344CB8AC3E}">
        <p14:creationId xmlns:p14="http://schemas.microsoft.com/office/powerpoint/2010/main" val="41429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AA9260-0560-7F6A-1CB3-756569868A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C9E9EE-8471-90ED-741F-34DF0F05DC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B25EEC-A75C-5BF0-5F28-8827A5F5975C}"/>
              </a:ext>
            </a:extLst>
          </p:cNvPr>
          <p:cNvSpPr>
            <a:spLocks noGrp="1"/>
          </p:cNvSpPr>
          <p:nvPr>
            <p:ph type="dt" sz="half" idx="10"/>
          </p:nvPr>
        </p:nvSpPr>
        <p:spPr/>
        <p:txBody>
          <a:bodyPr/>
          <a:lstStyle/>
          <a:p>
            <a:fld id="{5196CA3C-F9D3-415F-A396-88CBBE092FEE}" type="datetimeFigureOut">
              <a:rPr lang="en-US" smtClean="0"/>
              <a:t>1/24/2023</a:t>
            </a:fld>
            <a:endParaRPr lang="en-US"/>
          </a:p>
        </p:txBody>
      </p:sp>
      <p:sp>
        <p:nvSpPr>
          <p:cNvPr id="5" name="Footer Placeholder 4">
            <a:extLst>
              <a:ext uri="{FF2B5EF4-FFF2-40B4-BE49-F238E27FC236}">
                <a16:creationId xmlns:a16="http://schemas.microsoft.com/office/drawing/2014/main" id="{360A8D80-B610-07EF-3558-1F0BB0D593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F6D99E-2716-58BC-FBB2-177F5A408C89}"/>
              </a:ext>
            </a:extLst>
          </p:cNvPr>
          <p:cNvSpPr>
            <a:spLocks noGrp="1"/>
          </p:cNvSpPr>
          <p:nvPr>
            <p:ph type="sldNum" sz="quarter" idx="12"/>
          </p:nvPr>
        </p:nvSpPr>
        <p:spPr/>
        <p:txBody>
          <a:bodyPr/>
          <a:lstStyle/>
          <a:p>
            <a:fld id="{37BA91B3-759C-4CAF-9519-5A45C32AD4C3}" type="slidenum">
              <a:rPr lang="en-US" smtClean="0"/>
              <a:t>‹#›</a:t>
            </a:fld>
            <a:endParaRPr lang="en-US"/>
          </a:p>
        </p:txBody>
      </p:sp>
    </p:spTree>
    <p:extLst>
      <p:ext uri="{BB962C8B-B14F-4D97-AF65-F5344CB8AC3E}">
        <p14:creationId xmlns:p14="http://schemas.microsoft.com/office/powerpoint/2010/main" val="2676360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64025-9E95-49FE-8822-9CC7787752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E41A70-2F1B-A40B-4EE9-5A258DA19E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F716C8-E143-C4AB-E0D2-AC170A73CC34}"/>
              </a:ext>
            </a:extLst>
          </p:cNvPr>
          <p:cNvSpPr>
            <a:spLocks noGrp="1"/>
          </p:cNvSpPr>
          <p:nvPr>
            <p:ph type="dt" sz="half" idx="10"/>
          </p:nvPr>
        </p:nvSpPr>
        <p:spPr/>
        <p:txBody>
          <a:bodyPr/>
          <a:lstStyle/>
          <a:p>
            <a:fld id="{5196CA3C-F9D3-415F-A396-88CBBE092FEE}" type="datetimeFigureOut">
              <a:rPr lang="en-US" smtClean="0"/>
              <a:t>1/24/2023</a:t>
            </a:fld>
            <a:endParaRPr lang="en-US"/>
          </a:p>
        </p:txBody>
      </p:sp>
      <p:sp>
        <p:nvSpPr>
          <p:cNvPr id="5" name="Footer Placeholder 4">
            <a:extLst>
              <a:ext uri="{FF2B5EF4-FFF2-40B4-BE49-F238E27FC236}">
                <a16:creationId xmlns:a16="http://schemas.microsoft.com/office/drawing/2014/main" id="{A63BBEAF-5A24-E3F7-8AAC-E1C9254328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51053-61CE-4612-BF5C-FA6214B8C20F}"/>
              </a:ext>
            </a:extLst>
          </p:cNvPr>
          <p:cNvSpPr>
            <a:spLocks noGrp="1"/>
          </p:cNvSpPr>
          <p:nvPr>
            <p:ph type="sldNum" sz="quarter" idx="12"/>
          </p:nvPr>
        </p:nvSpPr>
        <p:spPr/>
        <p:txBody>
          <a:bodyPr/>
          <a:lstStyle/>
          <a:p>
            <a:fld id="{37BA91B3-759C-4CAF-9519-5A45C32AD4C3}" type="slidenum">
              <a:rPr lang="en-US" smtClean="0"/>
              <a:t>‹#›</a:t>
            </a:fld>
            <a:endParaRPr lang="en-US"/>
          </a:p>
        </p:txBody>
      </p:sp>
    </p:spTree>
    <p:extLst>
      <p:ext uri="{BB962C8B-B14F-4D97-AF65-F5344CB8AC3E}">
        <p14:creationId xmlns:p14="http://schemas.microsoft.com/office/powerpoint/2010/main" val="3780057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C0A56-DFA0-B7BA-5BD4-4874FBB317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2B46CD-4CC3-B738-121B-1D787115EF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23F508-4B5A-EFDF-D9AC-265F6D2E511C}"/>
              </a:ext>
            </a:extLst>
          </p:cNvPr>
          <p:cNvSpPr>
            <a:spLocks noGrp="1"/>
          </p:cNvSpPr>
          <p:nvPr>
            <p:ph type="dt" sz="half" idx="10"/>
          </p:nvPr>
        </p:nvSpPr>
        <p:spPr/>
        <p:txBody>
          <a:bodyPr/>
          <a:lstStyle/>
          <a:p>
            <a:fld id="{5196CA3C-F9D3-415F-A396-88CBBE092FEE}" type="datetimeFigureOut">
              <a:rPr lang="en-US" smtClean="0"/>
              <a:t>1/24/2023</a:t>
            </a:fld>
            <a:endParaRPr lang="en-US"/>
          </a:p>
        </p:txBody>
      </p:sp>
      <p:sp>
        <p:nvSpPr>
          <p:cNvPr id="5" name="Footer Placeholder 4">
            <a:extLst>
              <a:ext uri="{FF2B5EF4-FFF2-40B4-BE49-F238E27FC236}">
                <a16:creationId xmlns:a16="http://schemas.microsoft.com/office/drawing/2014/main" id="{AF080DF9-4839-8CF8-AE1C-944E8E946F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BE8932-8FB6-12B8-0933-A171C0E0BBD7}"/>
              </a:ext>
            </a:extLst>
          </p:cNvPr>
          <p:cNvSpPr>
            <a:spLocks noGrp="1"/>
          </p:cNvSpPr>
          <p:nvPr>
            <p:ph type="sldNum" sz="quarter" idx="12"/>
          </p:nvPr>
        </p:nvSpPr>
        <p:spPr/>
        <p:txBody>
          <a:bodyPr/>
          <a:lstStyle/>
          <a:p>
            <a:fld id="{37BA91B3-759C-4CAF-9519-5A45C32AD4C3}" type="slidenum">
              <a:rPr lang="en-US" smtClean="0"/>
              <a:t>‹#›</a:t>
            </a:fld>
            <a:endParaRPr lang="en-US"/>
          </a:p>
        </p:txBody>
      </p:sp>
    </p:spTree>
    <p:extLst>
      <p:ext uri="{BB962C8B-B14F-4D97-AF65-F5344CB8AC3E}">
        <p14:creationId xmlns:p14="http://schemas.microsoft.com/office/powerpoint/2010/main" val="214632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0DCA5-C57F-D1F2-3610-2D96E92F0D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1A103A-BE4E-040F-C949-8C3C03F3D1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65FCCE-8776-3F78-C670-D3D8575D8D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3EC9C0-2F02-25A5-C08C-9E71C52B7737}"/>
              </a:ext>
            </a:extLst>
          </p:cNvPr>
          <p:cNvSpPr>
            <a:spLocks noGrp="1"/>
          </p:cNvSpPr>
          <p:nvPr>
            <p:ph type="dt" sz="half" idx="10"/>
          </p:nvPr>
        </p:nvSpPr>
        <p:spPr/>
        <p:txBody>
          <a:bodyPr/>
          <a:lstStyle/>
          <a:p>
            <a:fld id="{5196CA3C-F9D3-415F-A396-88CBBE092FEE}" type="datetimeFigureOut">
              <a:rPr lang="en-US" smtClean="0"/>
              <a:t>1/24/2023</a:t>
            </a:fld>
            <a:endParaRPr lang="en-US"/>
          </a:p>
        </p:txBody>
      </p:sp>
      <p:sp>
        <p:nvSpPr>
          <p:cNvPr id="6" name="Footer Placeholder 5">
            <a:extLst>
              <a:ext uri="{FF2B5EF4-FFF2-40B4-BE49-F238E27FC236}">
                <a16:creationId xmlns:a16="http://schemas.microsoft.com/office/drawing/2014/main" id="{6A230468-2422-6B15-12A0-09DD5DBB8F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6D485A-D0F4-1C96-038B-325B4C829E6E}"/>
              </a:ext>
            </a:extLst>
          </p:cNvPr>
          <p:cNvSpPr>
            <a:spLocks noGrp="1"/>
          </p:cNvSpPr>
          <p:nvPr>
            <p:ph type="sldNum" sz="quarter" idx="12"/>
          </p:nvPr>
        </p:nvSpPr>
        <p:spPr/>
        <p:txBody>
          <a:bodyPr/>
          <a:lstStyle/>
          <a:p>
            <a:fld id="{37BA91B3-759C-4CAF-9519-5A45C32AD4C3}" type="slidenum">
              <a:rPr lang="en-US" smtClean="0"/>
              <a:t>‹#›</a:t>
            </a:fld>
            <a:endParaRPr lang="en-US"/>
          </a:p>
        </p:txBody>
      </p:sp>
    </p:spTree>
    <p:extLst>
      <p:ext uri="{BB962C8B-B14F-4D97-AF65-F5344CB8AC3E}">
        <p14:creationId xmlns:p14="http://schemas.microsoft.com/office/powerpoint/2010/main" val="598332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2F868-8F55-513F-140C-D6719F6D3A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A0599B-0F5A-2A50-BC3C-571E83BBC7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006E03-ECD5-F712-DBDB-DDD08FF4CA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ED7597-6FE0-F82B-FD2F-BFD7F61058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CBC3CE-A5D5-D5A0-2D22-71F5886147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85976E-0530-2EE2-3656-C0ACADA741EA}"/>
              </a:ext>
            </a:extLst>
          </p:cNvPr>
          <p:cNvSpPr>
            <a:spLocks noGrp="1"/>
          </p:cNvSpPr>
          <p:nvPr>
            <p:ph type="dt" sz="half" idx="10"/>
          </p:nvPr>
        </p:nvSpPr>
        <p:spPr/>
        <p:txBody>
          <a:bodyPr/>
          <a:lstStyle/>
          <a:p>
            <a:fld id="{5196CA3C-F9D3-415F-A396-88CBBE092FEE}" type="datetimeFigureOut">
              <a:rPr lang="en-US" smtClean="0"/>
              <a:t>1/24/2023</a:t>
            </a:fld>
            <a:endParaRPr lang="en-US"/>
          </a:p>
        </p:txBody>
      </p:sp>
      <p:sp>
        <p:nvSpPr>
          <p:cNvPr id="8" name="Footer Placeholder 7">
            <a:extLst>
              <a:ext uri="{FF2B5EF4-FFF2-40B4-BE49-F238E27FC236}">
                <a16:creationId xmlns:a16="http://schemas.microsoft.com/office/drawing/2014/main" id="{B66915A1-B42B-2B23-B5E3-EC37C33CD5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FBAC59-6F70-FAD6-E4E8-D6C75905C150}"/>
              </a:ext>
            </a:extLst>
          </p:cNvPr>
          <p:cNvSpPr>
            <a:spLocks noGrp="1"/>
          </p:cNvSpPr>
          <p:nvPr>
            <p:ph type="sldNum" sz="quarter" idx="12"/>
          </p:nvPr>
        </p:nvSpPr>
        <p:spPr/>
        <p:txBody>
          <a:bodyPr/>
          <a:lstStyle/>
          <a:p>
            <a:fld id="{37BA91B3-759C-4CAF-9519-5A45C32AD4C3}" type="slidenum">
              <a:rPr lang="en-US" smtClean="0"/>
              <a:t>‹#›</a:t>
            </a:fld>
            <a:endParaRPr lang="en-US"/>
          </a:p>
        </p:txBody>
      </p:sp>
    </p:spTree>
    <p:extLst>
      <p:ext uri="{BB962C8B-B14F-4D97-AF65-F5344CB8AC3E}">
        <p14:creationId xmlns:p14="http://schemas.microsoft.com/office/powerpoint/2010/main" val="2937331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93880-DB85-EB21-1411-DB13E5C52A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A06A3B-6953-C821-51E3-BA5ED6E5140B}"/>
              </a:ext>
            </a:extLst>
          </p:cNvPr>
          <p:cNvSpPr>
            <a:spLocks noGrp="1"/>
          </p:cNvSpPr>
          <p:nvPr>
            <p:ph type="dt" sz="half" idx="10"/>
          </p:nvPr>
        </p:nvSpPr>
        <p:spPr/>
        <p:txBody>
          <a:bodyPr/>
          <a:lstStyle/>
          <a:p>
            <a:fld id="{5196CA3C-F9D3-415F-A396-88CBBE092FEE}" type="datetimeFigureOut">
              <a:rPr lang="en-US" smtClean="0"/>
              <a:t>1/24/2023</a:t>
            </a:fld>
            <a:endParaRPr lang="en-US"/>
          </a:p>
        </p:txBody>
      </p:sp>
      <p:sp>
        <p:nvSpPr>
          <p:cNvPr id="4" name="Footer Placeholder 3">
            <a:extLst>
              <a:ext uri="{FF2B5EF4-FFF2-40B4-BE49-F238E27FC236}">
                <a16:creationId xmlns:a16="http://schemas.microsoft.com/office/drawing/2014/main" id="{F2802225-C26C-2CB0-52C2-97D338C3B9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753EC3-0E7E-F054-A186-AB7A9A3A230B}"/>
              </a:ext>
            </a:extLst>
          </p:cNvPr>
          <p:cNvSpPr>
            <a:spLocks noGrp="1"/>
          </p:cNvSpPr>
          <p:nvPr>
            <p:ph type="sldNum" sz="quarter" idx="12"/>
          </p:nvPr>
        </p:nvSpPr>
        <p:spPr/>
        <p:txBody>
          <a:bodyPr/>
          <a:lstStyle/>
          <a:p>
            <a:fld id="{37BA91B3-759C-4CAF-9519-5A45C32AD4C3}" type="slidenum">
              <a:rPr lang="en-US" smtClean="0"/>
              <a:t>‹#›</a:t>
            </a:fld>
            <a:endParaRPr lang="en-US"/>
          </a:p>
        </p:txBody>
      </p:sp>
    </p:spTree>
    <p:extLst>
      <p:ext uri="{BB962C8B-B14F-4D97-AF65-F5344CB8AC3E}">
        <p14:creationId xmlns:p14="http://schemas.microsoft.com/office/powerpoint/2010/main" val="2950792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14FBEB-B467-E3F1-176C-CEC69BDB058F}"/>
              </a:ext>
            </a:extLst>
          </p:cNvPr>
          <p:cNvSpPr>
            <a:spLocks noGrp="1"/>
          </p:cNvSpPr>
          <p:nvPr>
            <p:ph type="dt" sz="half" idx="10"/>
          </p:nvPr>
        </p:nvSpPr>
        <p:spPr/>
        <p:txBody>
          <a:bodyPr/>
          <a:lstStyle/>
          <a:p>
            <a:fld id="{5196CA3C-F9D3-415F-A396-88CBBE092FEE}" type="datetimeFigureOut">
              <a:rPr lang="en-US" smtClean="0"/>
              <a:t>1/24/2023</a:t>
            </a:fld>
            <a:endParaRPr lang="en-US"/>
          </a:p>
        </p:txBody>
      </p:sp>
      <p:sp>
        <p:nvSpPr>
          <p:cNvPr id="3" name="Footer Placeholder 2">
            <a:extLst>
              <a:ext uri="{FF2B5EF4-FFF2-40B4-BE49-F238E27FC236}">
                <a16:creationId xmlns:a16="http://schemas.microsoft.com/office/drawing/2014/main" id="{C540CF5B-00B5-DB99-0784-B8B5C4C99A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01FBD1-3AE4-CDB8-0B7E-2F2DFCD8E8DD}"/>
              </a:ext>
            </a:extLst>
          </p:cNvPr>
          <p:cNvSpPr>
            <a:spLocks noGrp="1"/>
          </p:cNvSpPr>
          <p:nvPr>
            <p:ph type="sldNum" sz="quarter" idx="12"/>
          </p:nvPr>
        </p:nvSpPr>
        <p:spPr/>
        <p:txBody>
          <a:bodyPr/>
          <a:lstStyle/>
          <a:p>
            <a:fld id="{37BA91B3-759C-4CAF-9519-5A45C32AD4C3}" type="slidenum">
              <a:rPr lang="en-US" smtClean="0"/>
              <a:t>‹#›</a:t>
            </a:fld>
            <a:endParaRPr lang="en-US"/>
          </a:p>
        </p:txBody>
      </p:sp>
    </p:spTree>
    <p:extLst>
      <p:ext uri="{BB962C8B-B14F-4D97-AF65-F5344CB8AC3E}">
        <p14:creationId xmlns:p14="http://schemas.microsoft.com/office/powerpoint/2010/main" val="190838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4EBC-CCF5-AC0A-758B-3E06546C10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323911-D8B3-18CA-7000-E977BA643A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E031BD-DB8F-7372-AB5F-3E815A0564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5D4669-02D6-497B-D34C-99769222C984}"/>
              </a:ext>
            </a:extLst>
          </p:cNvPr>
          <p:cNvSpPr>
            <a:spLocks noGrp="1"/>
          </p:cNvSpPr>
          <p:nvPr>
            <p:ph type="dt" sz="half" idx="10"/>
          </p:nvPr>
        </p:nvSpPr>
        <p:spPr/>
        <p:txBody>
          <a:bodyPr/>
          <a:lstStyle/>
          <a:p>
            <a:fld id="{5196CA3C-F9D3-415F-A396-88CBBE092FEE}" type="datetimeFigureOut">
              <a:rPr lang="en-US" smtClean="0"/>
              <a:t>1/24/2023</a:t>
            </a:fld>
            <a:endParaRPr lang="en-US"/>
          </a:p>
        </p:txBody>
      </p:sp>
      <p:sp>
        <p:nvSpPr>
          <p:cNvPr id="6" name="Footer Placeholder 5">
            <a:extLst>
              <a:ext uri="{FF2B5EF4-FFF2-40B4-BE49-F238E27FC236}">
                <a16:creationId xmlns:a16="http://schemas.microsoft.com/office/drawing/2014/main" id="{459EF14B-2697-C6AE-E68E-BD95CA82E1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72261F-1ED4-7AD9-2719-58AB614C8C90}"/>
              </a:ext>
            </a:extLst>
          </p:cNvPr>
          <p:cNvSpPr>
            <a:spLocks noGrp="1"/>
          </p:cNvSpPr>
          <p:nvPr>
            <p:ph type="sldNum" sz="quarter" idx="12"/>
          </p:nvPr>
        </p:nvSpPr>
        <p:spPr/>
        <p:txBody>
          <a:bodyPr/>
          <a:lstStyle/>
          <a:p>
            <a:fld id="{37BA91B3-759C-4CAF-9519-5A45C32AD4C3}" type="slidenum">
              <a:rPr lang="en-US" smtClean="0"/>
              <a:t>‹#›</a:t>
            </a:fld>
            <a:endParaRPr lang="en-US"/>
          </a:p>
        </p:txBody>
      </p:sp>
    </p:spTree>
    <p:extLst>
      <p:ext uri="{BB962C8B-B14F-4D97-AF65-F5344CB8AC3E}">
        <p14:creationId xmlns:p14="http://schemas.microsoft.com/office/powerpoint/2010/main" val="2076954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0781-2033-3B9F-D518-F1A3F5D18F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DF97F7-5A90-5451-2BB2-E0C9D3B517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946496-AC7D-8B6E-0E1B-A903DB9DF6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354D09-99F7-1D33-84FB-6C424FC4E6A2}"/>
              </a:ext>
            </a:extLst>
          </p:cNvPr>
          <p:cNvSpPr>
            <a:spLocks noGrp="1"/>
          </p:cNvSpPr>
          <p:nvPr>
            <p:ph type="dt" sz="half" idx="10"/>
          </p:nvPr>
        </p:nvSpPr>
        <p:spPr/>
        <p:txBody>
          <a:bodyPr/>
          <a:lstStyle/>
          <a:p>
            <a:fld id="{5196CA3C-F9D3-415F-A396-88CBBE092FEE}" type="datetimeFigureOut">
              <a:rPr lang="en-US" smtClean="0"/>
              <a:t>1/24/2023</a:t>
            </a:fld>
            <a:endParaRPr lang="en-US"/>
          </a:p>
        </p:txBody>
      </p:sp>
      <p:sp>
        <p:nvSpPr>
          <p:cNvPr id="6" name="Footer Placeholder 5">
            <a:extLst>
              <a:ext uri="{FF2B5EF4-FFF2-40B4-BE49-F238E27FC236}">
                <a16:creationId xmlns:a16="http://schemas.microsoft.com/office/drawing/2014/main" id="{397DBDE8-5267-73FE-8FFB-D393C53D8F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32A4AD-46DE-F232-B86A-EB57624554EE}"/>
              </a:ext>
            </a:extLst>
          </p:cNvPr>
          <p:cNvSpPr>
            <a:spLocks noGrp="1"/>
          </p:cNvSpPr>
          <p:nvPr>
            <p:ph type="sldNum" sz="quarter" idx="12"/>
          </p:nvPr>
        </p:nvSpPr>
        <p:spPr/>
        <p:txBody>
          <a:bodyPr/>
          <a:lstStyle/>
          <a:p>
            <a:fld id="{37BA91B3-759C-4CAF-9519-5A45C32AD4C3}" type="slidenum">
              <a:rPr lang="en-US" smtClean="0"/>
              <a:t>‹#›</a:t>
            </a:fld>
            <a:endParaRPr lang="en-US"/>
          </a:p>
        </p:txBody>
      </p:sp>
    </p:spTree>
    <p:extLst>
      <p:ext uri="{BB962C8B-B14F-4D97-AF65-F5344CB8AC3E}">
        <p14:creationId xmlns:p14="http://schemas.microsoft.com/office/powerpoint/2010/main" val="803561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C5EDD7-0B06-BA19-6574-005E493C51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97EA80-FEAD-DA82-9D24-16DA813557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6E916-9B9F-0254-924C-1A7C57EEFD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6CA3C-F9D3-415F-A396-88CBBE092FEE}" type="datetimeFigureOut">
              <a:rPr lang="en-US" smtClean="0"/>
              <a:t>1/24/2023</a:t>
            </a:fld>
            <a:endParaRPr lang="en-US"/>
          </a:p>
        </p:txBody>
      </p:sp>
      <p:sp>
        <p:nvSpPr>
          <p:cNvPr id="5" name="Footer Placeholder 4">
            <a:extLst>
              <a:ext uri="{FF2B5EF4-FFF2-40B4-BE49-F238E27FC236}">
                <a16:creationId xmlns:a16="http://schemas.microsoft.com/office/drawing/2014/main" id="{B231BA3B-27AD-848C-7109-E76B6D3BBB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40F02D-A489-243D-3B53-5541712C7F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A91B3-759C-4CAF-9519-5A45C32AD4C3}" type="slidenum">
              <a:rPr lang="en-US" smtClean="0"/>
              <a:t>‹#›</a:t>
            </a:fld>
            <a:endParaRPr lang="en-US"/>
          </a:p>
        </p:txBody>
      </p:sp>
    </p:spTree>
    <p:extLst>
      <p:ext uri="{BB962C8B-B14F-4D97-AF65-F5344CB8AC3E}">
        <p14:creationId xmlns:p14="http://schemas.microsoft.com/office/powerpoint/2010/main" val="887039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hyperlink" Target="https://www.flickr.com/photos/wonderlane/16750356304" TargetMode="Externa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jpg"/><Relationship Id="rId5" Type="http://schemas.openxmlformats.org/officeDocument/2006/relationships/hyperlink" Target="http://theconversation.com/dont-blame-families-for-low-organ-donation-rates-fix-the-system-42476"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hyperlink" Target="https://ccapbl.org/resources/category/plans/simulationplans/"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hyperlink" Target="https://americanmedtech.org/" TargetMode="External"/><Relationship Id="rId13" Type="http://schemas.openxmlformats.org/officeDocument/2006/relationships/hyperlink" Target="https://commons.wikimedia.org/wiki/File:Sport_records_icon_RMA.svg" TargetMode="External"/><Relationship Id="rId3" Type="http://schemas.openxmlformats.org/officeDocument/2006/relationships/slideLayout" Target="../slideLayouts/slideLayout7.xml"/><Relationship Id="rId7" Type="http://schemas.openxmlformats.org/officeDocument/2006/relationships/hyperlink" Target="tel:3128991500" TargetMode="External"/><Relationship Id="rId12" Type="http://schemas.openxmlformats.org/officeDocument/2006/relationships/image" Target="../media/image7.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hyperlink" Target="https://www.aama-ntl.org/" TargetMode="External"/><Relationship Id="rId11" Type="http://schemas.openxmlformats.org/officeDocument/2006/relationships/hyperlink" Target="https://creativecommons.org/licenses/by-nc/3.0/" TargetMode="External"/><Relationship Id="rId5" Type="http://schemas.openxmlformats.org/officeDocument/2006/relationships/hyperlink" Target="tel:7272102350" TargetMode="External"/><Relationship Id="rId10" Type="http://schemas.openxmlformats.org/officeDocument/2006/relationships/hyperlink" Target="https://writefromkaren.com/2016/06/01/i-am-a-certified-medical-assistant/" TargetMode="External"/><Relationship Id="rId4" Type="http://schemas.openxmlformats.org/officeDocument/2006/relationships/hyperlink" Target="https://www.caahep.org/" TargetMode="External"/><Relationship Id="rId9" Type="http://schemas.openxmlformats.org/officeDocument/2006/relationships/image" Target="../media/image6.jpg"/><Relationship Id="rId1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hyperlink" Target="mailto:morganm@sandhills.edu"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www.hsri.or.th/people/media/care/detail/5670" TargetMode="External"/><Relationship Id="rId5" Type="http://schemas.openxmlformats.org/officeDocument/2006/relationships/image" Target="../media/image9.png"/><Relationship Id="rId4" Type="http://schemas.openxmlformats.org/officeDocument/2006/relationships/hyperlink" Target="mailto:morganm@sandhills.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44DF39-2965-D531-8D2B-2019CF7B7EF8}"/>
              </a:ext>
            </a:extLst>
          </p:cNvPr>
          <p:cNvSpPr>
            <a:spLocks noGrp="1"/>
          </p:cNvSpPr>
          <p:nvPr>
            <p:ph type="ctrTitle"/>
          </p:nvPr>
        </p:nvSpPr>
        <p:spPr>
          <a:xfrm>
            <a:off x="1094095" y="851517"/>
            <a:ext cx="5238466" cy="2991416"/>
          </a:xfrm>
        </p:spPr>
        <p:txBody>
          <a:bodyPr anchor="b">
            <a:normAutofit/>
          </a:bodyPr>
          <a:lstStyle/>
          <a:p>
            <a:pPr algn="l"/>
            <a:r>
              <a:rPr lang="en-US">
                <a:latin typeface="Baguet Script" panose="00000500000000000000" pitchFamily="2" charset="0"/>
                <a:cs typeface="Aharoni" panose="02010803020104030203" pitchFamily="2" charset="-79"/>
              </a:rPr>
              <a:t>Sandhills Community College</a:t>
            </a:r>
          </a:p>
        </p:txBody>
      </p:sp>
      <p:sp>
        <p:nvSpPr>
          <p:cNvPr id="3" name="Subtitle 2">
            <a:extLst>
              <a:ext uri="{FF2B5EF4-FFF2-40B4-BE49-F238E27FC236}">
                <a16:creationId xmlns:a16="http://schemas.microsoft.com/office/drawing/2014/main" id="{06828B87-ECE9-76A6-BC25-F70D94D97B12}"/>
              </a:ext>
            </a:extLst>
          </p:cNvPr>
          <p:cNvSpPr>
            <a:spLocks noGrp="1"/>
          </p:cNvSpPr>
          <p:nvPr>
            <p:ph type="subTitle" idx="1"/>
          </p:nvPr>
        </p:nvSpPr>
        <p:spPr>
          <a:xfrm>
            <a:off x="1094096" y="3842932"/>
            <a:ext cx="4167115" cy="2163551"/>
          </a:xfrm>
        </p:spPr>
        <p:txBody>
          <a:bodyPr anchor="t">
            <a:normAutofit/>
          </a:bodyPr>
          <a:lstStyle/>
          <a:p>
            <a:pPr algn="l"/>
            <a:r>
              <a:rPr lang="en-US">
                <a:latin typeface="Baguet Script" panose="020B0604020202020204" pitchFamily="2" charset="0"/>
              </a:rPr>
              <a:t>Medical Assisting Certificate Program </a:t>
            </a:r>
          </a:p>
        </p:txBody>
      </p:sp>
      <p:sp>
        <p:nvSpPr>
          <p:cNvPr id="22" name="Freeform: Shape 18">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descr="A picture containing person&#10;&#10;Description automatically generated">
            <a:extLst>
              <a:ext uri="{FF2B5EF4-FFF2-40B4-BE49-F238E27FC236}">
                <a16:creationId xmlns:a16="http://schemas.microsoft.com/office/drawing/2014/main" id="{4EF8D58A-74E2-3372-1B0F-4361064D69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6840" y="2942489"/>
            <a:ext cx="1510113" cy="1800885"/>
          </a:xfrm>
          <a:prstGeom prst="rect">
            <a:avLst/>
          </a:prstGeom>
        </p:spPr>
      </p:pic>
      <p:pic>
        <p:nvPicPr>
          <p:cNvPr id="14" name="mm">
            <a:hlinkClick r:id="" action="ppaction://media"/>
            <a:extLst>
              <a:ext uri="{FF2B5EF4-FFF2-40B4-BE49-F238E27FC236}">
                <a16:creationId xmlns:a16="http://schemas.microsoft.com/office/drawing/2014/main" id="{8433C48D-7BFC-270B-2202-9327A3C3B11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2998136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3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rgbClr val="C00000"/>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8D9D4-90E1-027A-FCD0-E1A9D848685A}"/>
              </a:ext>
            </a:extLst>
          </p:cNvPr>
          <p:cNvSpPr>
            <a:spLocks noGrp="1"/>
          </p:cNvSpPr>
          <p:nvPr>
            <p:ph type="title"/>
          </p:nvPr>
        </p:nvSpPr>
        <p:spPr/>
        <p:txBody>
          <a:bodyPr>
            <a:normAutofit/>
          </a:bodyPr>
          <a:lstStyle/>
          <a:p>
            <a:r>
              <a:rPr lang="en-US" sz="3600" b="0" i="0" dirty="0">
                <a:solidFill>
                  <a:srgbClr val="000000"/>
                </a:solidFill>
                <a:effectLst/>
                <a:latin typeface="Montserrat" panose="00000500000000000000" pitchFamily="2" charset="0"/>
              </a:rPr>
              <a:t>Medical Assistants are cross trained to perform administrative and clinical duties</a:t>
            </a:r>
            <a:endParaRPr lang="en-US" sz="3600" dirty="0"/>
          </a:p>
        </p:txBody>
      </p:sp>
      <p:pic>
        <p:nvPicPr>
          <p:cNvPr id="4" name="Picture 3" descr="A person sitting at a desk using a computer&#10;&#10;Description automatically generated with medium confidence">
            <a:extLst>
              <a:ext uri="{FF2B5EF4-FFF2-40B4-BE49-F238E27FC236}">
                <a16:creationId xmlns:a16="http://schemas.microsoft.com/office/drawing/2014/main" id="{C6AA553D-1C6B-C230-5CF5-3C9F6151541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520772" y="1690688"/>
            <a:ext cx="2036064" cy="2021881"/>
          </a:xfrm>
          <a:prstGeom prst="rect">
            <a:avLst/>
          </a:prstGeom>
        </p:spPr>
      </p:pic>
      <p:pic>
        <p:nvPicPr>
          <p:cNvPr id="7" name="Picture 6" descr="A picture containing floor, indoor, wall, room&#10;&#10;Description automatically generated">
            <a:extLst>
              <a:ext uri="{FF2B5EF4-FFF2-40B4-BE49-F238E27FC236}">
                <a16:creationId xmlns:a16="http://schemas.microsoft.com/office/drawing/2014/main" id="{CF611613-8AC1-B0B5-094B-E16786D079F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414788" y="1742292"/>
            <a:ext cx="2390115" cy="1970277"/>
          </a:xfrm>
          <a:prstGeom prst="rect">
            <a:avLst/>
          </a:prstGeom>
        </p:spPr>
      </p:pic>
      <p:pic>
        <p:nvPicPr>
          <p:cNvPr id="9" name="mm">
            <a:hlinkClick r:id="" action="ppaction://media"/>
            <a:extLst>
              <a:ext uri="{FF2B5EF4-FFF2-40B4-BE49-F238E27FC236}">
                <a16:creationId xmlns:a16="http://schemas.microsoft.com/office/drawing/2014/main" id="{C732B847-8706-899D-DE30-6D4DFEFB7F1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791200" y="4618022"/>
            <a:ext cx="609600" cy="609600"/>
          </a:xfrm>
          <a:prstGeom prst="rect">
            <a:avLst/>
          </a:prstGeom>
        </p:spPr>
      </p:pic>
    </p:spTree>
    <p:extLst>
      <p:ext uri="{BB962C8B-B14F-4D97-AF65-F5344CB8AC3E}">
        <p14:creationId xmlns:p14="http://schemas.microsoft.com/office/powerpoint/2010/main" val="345205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04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5" name="Picture 4" descr="A picture containing text, person, female&#10;&#10;Description automatically generated">
            <a:extLst>
              <a:ext uri="{FF2B5EF4-FFF2-40B4-BE49-F238E27FC236}">
                <a16:creationId xmlns:a16="http://schemas.microsoft.com/office/drawing/2014/main" id="{5196F4BA-68DC-F4C2-6D62-C946B2021C0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238500" y="1448838"/>
            <a:ext cx="5715000" cy="4286250"/>
          </a:xfrm>
          <a:prstGeom prst="rect">
            <a:avLst/>
          </a:prstGeom>
        </p:spPr>
      </p:pic>
      <p:sp>
        <p:nvSpPr>
          <p:cNvPr id="3" name="TextBox 2">
            <a:extLst>
              <a:ext uri="{FF2B5EF4-FFF2-40B4-BE49-F238E27FC236}">
                <a16:creationId xmlns:a16="http://schemas.microsoft.com/office/drawing/2014/main" id="{41141BF3-6468-584F-B411-D390583FF42E}"/>
              </a:ext>
            </a:extLst>
          </p:cNvPr>
          <p:cNvSpPr txBox="1"/>
          <p:nvPr/>
        </p:nvSpPr>
        <p:spPr>
          <a:xfrm>
            <a:off x="959667" y="474345"/>
            <a:ext cx="10004079" cy="6370975"/>
          </a:xfrm>
          <a:prstGeom prst="rect">
            <a:avLst/>
          </a:prstGeom>
          <a:noFill/>
        </p:spPr>
        <p:txBody>
          <a:bodyPr wrap="square">
            <a:spAutoFit/>
          </a:bodyPr>
          <a:lstStyle/>
          <a:p>
            <a:pPr algn="l"/>
            <a:r>
              <a:rPr lang="en-US" b="1" i="0" dirty="0">
                <a:solidFill>
                  <a:srgbClr val="000000"/>
                </a:solidFill>
                <a:effectLst/>
                <a:latin typeface="Montserrat" panose="00000500000000000000" pitchFamily="2" charset="0"/>
              </a:rPr>
              <a:t>The Medical Assisting Program at Sandhills Community College is delivered in three-part sections, each section must be passed to move to the next, the program takes approximately 11 months to complete:</a:t>
            </a:r>
          </a:p>
          <a:p>
            <a:pPr algn="l"/>
            <a:endParaRPr lang="en-US" b="1" i="0" dirty="0">
              <a:solidFill>
                <a:srgbClr val="000000"/>
              </a:solidFill>
              <a:effectLst/>
              <a:latin typeface="Montserrat" panose="00000500000000000000" pitchFamily="2" charset="0"/>
            </a:endParaRPr>
          </a:p>
          <a:p>
            <a:pPr algn="l"/>
            <a:r>
              <a:rPr lang="en-US" sz="2400" b="1" i="0" dirty="0">
                <a:solidFill>
                  <a:srgbClr val="000000"/>
                </a:solidFill>
                <a:effectLst/>
                <a:latin typeface="Footlight MT Light" panose="0204060206030A020304" pitchFamily="18" charset="0"/>
              </a:rPr>
              <a:t>Medical Assisting Part I </a:t>
            </a:r>
            <a:r>
              <a:rPr lang="en-US" sz="2400" b="0" i="0" dirty="0">
                <a:solidFill>
                  <a:srgbClr val="000000"/>
                </a:solidFill>
                <a:effectLst/>
                <a:latin typeface="Footlight MT Light" panose="0204060206030A020304" pitchFamily="18" charset="0"/>
              </a:rPr>
              <a:t>– This course focuses on medical assisting administrative skills as well as anatomy, physiology, medical terminology and basic math for medical office finance and pharmacology.</a:t>
            </a:r>
          </a:p>
          <a:p>
            <a:pPr algn="l"/>
            <a:endParaRPr lang="en-US" sz="2400" b="0" i="0" dirty="0">
              <a:solidFill>
                <a:srgbClr val="000000"/>
              </a:solidFill>
              <a:effectLst/>
              <a:latin typeface="Footlight MT Light" panose="0204060206030A020304" pitchFamily="18" charset="0"/>
            </a:endParaRPr>
          </a:p>
          <a:p>
            <a:pPr algn="l"/>
            <a:r>
              <a:rPr lang="en-US" sz="2400" b="1" i="0" dirty="0">
                <a:solidFill>
                  <a:srgbClr val="000000"/>
                </a:solidFill>
                <a:effectLst/>
                <a:latin typeface="Footlight MT Light" panose="0204060206030A020304" pitchFamily="18" charset="0"/>
              </a:rPr>
              <a:t>Medical Assisting Part II</a:t>
            </a:r>
            <a:r>
              <a:rPr lang="en-US" sz="2400" b="0" i="0" dirty="0">
                <a:solidFill>
                  <a:srgbClr val="000000"/>
                </a:solidFill>
                <a:effectLst/>
                <a:latin typeface="Footlight MT Light" panose="0204060206030A020304" pitchFamily="18" charset="0"/>
              </a:rPr>
              <a:t> – This course focuses on medical assisting clinical skills and prepares the student to successfully participate in the Practicum/Clinical Part III.</a:t>
            </a:r>
          </a:p>
          <a:p>
            <a:pPr algn="l"/>
            <a:endParaRPr lang="en-US" sz="2400" b="0" i="0" dirty="0">
              <a:solidFill>
                <a:srgbClr val="000000"/>
              </a:solidFill>
              <a:effectLst/>
              <a:latin typeface="Footlight MT Light" panose="0204060206030A020304" pitchFamily="18" charset="0"/>
            </a:endParaRPr>
          </a:p>
          <a:p>
            <a:pPr algn="l"/>
            <a:r>
              <a:rPr lang="en-US" sz="2400" b="1" i="0" dirty="0">
                <a:solidFill>
                  <a:srgbClr val="000000"/>
                </a:solidFill>
                <a:effectLst/>
                <a:latin typeface="Footlight MT Light" panose="0204060206030A020304" pitchFamily="18" charset="0"/>
              </a:rPr>
              <a:t>Medical Assisting Part III</a:t>
            </a:r>
            <a:r>
              <a:rPr lang="en-US" sz="2400" b="0" i="0" dirty="0">
                <a:solidFill>
                  <a:srgbClr val="000000"/>
                </a:solidFill>
                <a:effectLst/>
                <a:latin typeface="Footlight MT Light" panose="0204060206030A020304" pitchFamily="18" charset="0"/>
              </a:rPr>
              <a:t> – This course serves as the students Practicum/Clinical experience, this section is 160 hours and completed under the supervision of a preceptor in a local outpatient or ambulatory clinic setting (unpaid)</a:t>
            </a:r>
          </a:p>
          <a:p>
            <a:br>
              <a:rPr lang="en-US" sz="2400" dirty="0">
                <a:latin typeface="Footlight MT Light" panose="0204060206030A020304" pitchFamily="18" charset="0"/>
              </a:rPr>
            </a:br>
            <a:endParaRPr lang="en-US" sz="2400" dirty="0">
              <a:latin typeface="Footlight MT Light" panose="0204060206030A020304" pitchFamily="18" charset="0"/>
            </a:endParaRPr>
          </a:p>
        </p:txBody>
      </p:sp>
      <p:pic>
        <p:nvPicPr>
          <p:cNvPr id="7" name="mmRecorded Sound">
            <a:hlinkClick r:id="" action="ppaction://media"/>
            <a:extLst>
              <a:ext uri="{FF2B5EF4-FFF2-40B4-BE49-F238E27FC236}">
                <a16:creationId xmlns:a16="http://schemas.microsoft.com/office/drawing/2014/main" id="{CF57482E-0202-F8A3-BE29-C958D59EE9D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486400" y="5774055"/>
            <a:ext cx="609600" cy="609600"/>
          </a:xfrm>
          <a:prstGeom prst="rect">
            <a:avLst/>
          </a:prstGeom>
        </p:spPr>
      </p:pic>
    </p:spTree>
    <p:extLst>
      <p:ext uri="{BB962C8B-B14F-4D97-AF65-F5344CB8AC3E}">
        <p14:creationId xmlns:p14="http://schemas.microsoft.com/office/powerpoint/2010/main" val="42682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877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0">
              <a:srgbClr val="660033"/>
            </a:gs>
            <a:gs pos="0">
              <a:schemeClr val="bg1">
                <a:lumMod val="6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19A174-7ACC-36B3-595C-26E17452B2C6}"/>
              </a:ext>
            </a:extLst>
          </p:cNvPr>
          <p:cNvSpPr txBox="1"/>
          <p:nvPr/>
        </p:nvSpPr>
        <p:spPr>
          <a:xfrm>
            <a:off x="3048000" y="474345"/>
            <a:ext cx="6096000" cy="5909310"/>
          </a:xfrm>
          <a:prstGeom prst="rect">
            <a:avLst/>
          </a:prstGeom>
          <a:noFill/>
        </p:spPr>
        <p:txBody>
          <a:bodyPr wrap="square">
            <a:spAutoFit/>
          </a:bodyPr>
          <a:lstStyle/>
          <a:p>
            <a:pPr algn="ctr"/>
            <a:r>
              <a:rPr lang="en-US" b="1" i="0" dirty="0">
                <a:solidFill>
                  <a:srgbClr val="C32032"/>
                </a:solidFill>
                <a:effectLst/>
                <a:latin typeface="Montserrat" panose="00000500000000000000" pitchFamily="2" charset="0"/>
              </a:rPr>
              <a:t>Medical Assisting Program Goals</a:t>
            </a:r>
            <a:endParaRPr lang="en-US" b="0" i="0" dirty="0">
              <a:solidFill>
                <a:srgbClr val="C32032"/>
              </a:solidFill>
              <a:effectLst/>
              <a:latin typeface="Montserrat" panose="00000500000000000000" pitchFamily="2" charset="0"/>
            </a:endParaRPr>
          </a:p>
          <a:p>
            <a:pPr algn="l">
              <a:buFont typeface="Arial" panose="020B0604020202020204" pitchFamily="34" charset="0"/>
              <a:buChar char="•"/>
            </a:pPr>
            <a:r>
              <a:rPr lang="en-US" b="0" i="0" dirty="0">
                <a:solidFill>
                  <a:srgbClr val="000000"/>
                </a:solidFill>
                <a:effectLst/>
                <a:latin typeface="Montserrat" panose="00000500000000000000" pitchFamily="2" charset="0"/>
              </a:rPr>
              <a:t>Prepare competent entry-level medical assistants in the cognitive (knowledge), psychomotor (skills), and affective (behavior) learning domains. </a:t>
            </a:r>
            <a:r>
              <a:rPr lang="en-US" b="1" i="0" dirty="0">
                <a:solidFill>
                  <a:srgbClr val="000000"/>
                </a:solidFill>
                <a:effectLst/>
                <a:latin typeface="Montserrat" panose="00000500000000000000" pitchFamily="2" charset="0"/>
              </a:rPr>
              <a:t>Students must pass 100% of all competencies in the MA program and in the Master Competency List within 3 attempts to be able to progress in the MA program.</a:t>
            </a:r>
            <a:endParaRPr lang="en-US" b="0" i="0" dirty="0">
              <a:solidFill>
                <a:srgbClr val="000000"/>
              </a:solidFill>
              <a:effectLst/>
              <a:latin typeface="Montserrat" panose="00000500000000000000" pitchFamily="2" charset="0"/>
            </a:endParaRPr>
          </a:p>
          <a:p>
            <a:pPr algn="l">
              <a:buFont typeface="Arial" panose="020B0604020202020204" pitchFamily="34" charset="0"/>
              <a:buChar char="•"/>
            </a:pPr>
            <a:r>
              <a:rPr lang="en-US" b="0" i="0" dirty="0">
                <a:solidFill>
                  <a:srgbClr val="000000"/>
                </a:solidFill>
                <a:effectLst/>
                <a:latin typeface="Montserrat" panose="00000500000000000000" pitchFamily="2" charset="0"/>
              </a:rPr>
              <a:t>To help students’ complete competencies as required by our program.</a:t>
            </a:r>
          </a:p>
          <a:p>
            <a:pPr algn="l">
              <a:buFont typeface="Arial" panose="020B0604020202020204" pitchFamily="34" charset="0"/>
              <a:buChar char="•"/>
            </a:pPr>
            <a:r>
              <a:rPr lang="en-US" b="0" i="0" dirty="0">
                <a:solidFill>
                  <a:srgbClr val="000000"/>
                </a:solidFill>
                <a:effectLst/>
                <a:latin typeface="Montserrat" panose="00000500000000000000" pitchFamily="2" charset="0"/>
              </a:rPr>
              <a:t>To teach effective communication and patient advocacy.</a:t>
            </a:r>
          </a:p>
          <a:p>
            <a:pPr algn="l">
              <a:buFont typeface="Arial" panose="020B0604020202020204" pitchFamily="34" charset="0"/>
              <a:buChar char="•"/>
            </a:pPr>
            <a:r>
              <a:rPr lang="en-US" b="0" i="0" dirty="0">
                <a:solidFill>
                  <a:srgbClr val="000000"/>
                </a:solidFill>
                <a:effectLst/>
                <a:latin typeface="Montserrat" panose="00000500000000000000" pitchFamily="2" charset="0"/>
              </a:rPr>
              <a:t>To help students understand and practice health safety policies and procedures and provide quality patient care.</a:t>
            </a:r>
          </a:p>
          <a:p>
            <a:pPr algn="l">
              <a:buFont typeface="Arial" panose="020B0604020202020204" pitchFamily="34" charset="0"/>
              <a:buChar char="•"/>
            </a:pPr>
            <a:r>
              <a:rPr lang="en-US" b="0" i="0" dirty="0">
                <a:solidFill>
                  <a:srgbClr val="000000"/>
                </a:solidFill>
                <a:effectLst/>
                <a:latin typeface="Montserrat" panose="00000500000000000000" pitchFamily="2" charset="0"/>
              </a:rPr>
              <a:t>To help students to demonstrate professionalism, understanding and compassion while serving diverse populations.</a:t>
            </a:r>
          </a:p>
          <a:p>
            <a:pPr algn="l">
              <a:buFont typeface="Arial" panose="020B0604020202020204" pitchFamily="34" charset="0"/>
              <a:buChar char="•"/>
            </a:pPr>
            <a:r>
              <a:rPr lang="en-US" b="0" i="0" dirty="0">
                <a:solidFill>
                  <a:srgbClr val="000000"/>
                </a:solidFill>
                <a:effectLst/>
                <a:latin typeface="Montserrat" panose="00000500000000000000" pitchFamily="2" charset="0"/>
              </a:rPr>
              <a:t>Prepare students for immediate employment as a medical assistant.</a:t>
            </a:r>
          </a:p>
          <a:p>
            <a:pPr algn="l"/>
            <a:r>
              <a:rPr lang="en-US" b="0" i="0" dirty="0">
                <a:solidFill>
                  <a:srgbClr val="000000"/>
                </a:solidFill>
                <a:effectLst/>
                <a:latin typeface="Montserrat" panose="00000500000000000000" pitchFamily="2" charset="0"/>
              </a:rPr>
              <a:t> </a:t>
            </a:r>
          </a:p>
        </p:txBody>
      </p:sp>
      <p:pic>
        <p:nvPicPr>
          <p:cNvPr id="4" name="mm">
            <a:hlinkClick r:id="" action="ppaction://media"/>
            <a:extLst>
              <a:ext uri="{FF2B5EF4-FFF2-40B4-BE49-F238E27FC236}">
                <a16:creationId xmlns:a16="http://schemas.microsoft.com/office/drawing/2014/main" id="{50C37533-F91C-8DE1-7E0E-54856F78D6E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00666" y="6078855"/>
            <a:ext cx="609600" cy="609600"/>
          </a:xfrm>
          <a:prstGeom prst="rect">
            <a:avLst/>
          </a:prstGeom>
        </p:spPr>
      </p:pic>
    </p:spTree>
    <p:extLst>
      <p:ext uri="{BB962C8B-B14F-4D97-AF65-F5344CB8AC3E}">
        <p14:creationId xmlns:p14="http://schemas.microsoft.com/office/powerpoint/2010/main" val="56778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453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10">
          <a:fgClr>
            <a:srgbClr val="660033"/>
          </a:fgClr>
          <a:bgClr>
            <a:schemeClr val="bg1"/>
          </a:bgClr>
        </a:patt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17856E-7C41-620F-E989-75E0A33736D9}"/>
              </a:ext>
            </a:extLst>
          </p:cNvPr>
          <p:cNvSpPr txBox="1"/>
          <p:nvPr/>
        </p:nvSpPr>
        <p:spPr>
          <a:xfrm>
            <a:off x="923453" y="199177"/>
            <a:ext cx="11108602" cy="4524315"/>
          </a:xfrm>
          <a:prstGeom prst="rect">
            <a:avLst/>
          </a:prstGeom>
          <a:noFill/>
        </p:spPr>
        <p:txBody>
          <a:bodyPr wrap="square">
            <a:spAutoFit/>
          </a:bodyPr>
          <a:lstStyle/>
          <a:p>
            <a:pPr algn="ctr"/>
            <a:r>
              <a:rPr lang="en-US" b="1" i="0" dirty="0">
                <a:solidFill>
                  <a:srgbClr val="C32032"/>
                </a:solidFill>
                <a:effectLst/>
                <a:latin typeface="Montserrat" panose="00000500000000000000" pitchFamily="2" charset="0"/>
              </a:rPr>
              <a:t>Accreditation Status</a:t>
            </a:r>
            <a:endParaRPr lang="en-US" b="0" i="0" dirty="0">
              <a:solidFill>
                <a:srgbClr val="C32032"/>
              </a:solidFill>
              <a:effectLst/>
              <a:latin typeface="Montserrat" panose="00000500000000000000" pitchFamily="2" charset="0"/>
            </a:endParaRPr>
          </a:p>
          <a:p>
            <a:pPr algn="l"/>
            <a:r>
              <a:rPr lang="en-US" b="0" i="0" dirty="0">
                <a:solidFill>
                  <a:srgbClr val="000000"/>
                </a:solidFill>
                <a:effectLst/>
                <a:latin typeface="Montserrat" panose="00000500000000000000" pitchFamily="2" charset="0"/>
              </a:rPr>
              <a:t>The Medical Assisting Program at Sandhills Community College is accredited by:</a:t>
            </a:r>
          </a:p>
          <a:p>
            <a:pPr algn="l"/>
            <a:r>
              <a:rPr lang="en-US" b="0" i="0" u="sng" dirty="0">
                <a:solidFill>
                  <a:srgbClr val="C32032"/>
                </a:solidFill>
                <a:effectLst/>
                <a:latin typeface="Montserrat" panose="00000500000000000000" pitchFamily="2" charset="0"/>
                <a:hlinkClick r:id="rId4"/>
              </a:rPr>
              <a:t>Commission on Accreditation of Allied Health Education Programs</a:t>
            </a:r>
            <a:br>
              <a:rPr lang="en-US" b="0" i="0" dirty="0">
                <a:solidFill>
                  <a:srgbClr val="000000"/>
                </a:solidFill>
                <a:effectLst/>
                <a:latin typeface="Montserrat" panose="00000500000000000000" pitchFamily="2" charset="0"/>
              </a:rPr>
            </a:br>
            <a:r>
              <a:rPr lang="en-US" b="0" i="0" dirty="0">
                <a:solidFill>
                  <a:srgbClr val="000000"/>
                </a:solidFill>
                <a:effectLst/>
                <a:latin typeface="Montserrat" panose="00000500000000000000" pitchFamily="2" charset="0"/>
              </a:rPr>
              <a:t>25400 US Highway 19 North, Suite 158</a:t>
            </a:r>
            <a:br>
              <a:rPr lang="en-US" b="0" i="0" dirty="0">
                <a:solidFill>
                  <a:srgbClr val="000000"/>
                </a:solidFill>
                <a:effectLst/>
                <a:latin typeface="Montserrat" panose="00000500000000000000" pitchFamily="2" charset="0"/>
              </a:rPr>
            </a:br>
            <a:r>
              <a:rPr lang="en-US" b="0" i="0" dirty="0">
                <a:solidFill>
                  <a:srgbClr val="000000"/>
                </a:solidFill>
                <a:effectLst/>
                <a:latin typeface="Montserrat" panose="00000500000000000000" pitchFamily="2" charset="0"/>
              </a:rPr>
              <a:t>Clearwater, FL 33763</a:t>
            </a:r>
            <a:br>
              <a:rPr lang="en-US" b="0" i="0" dirty="0">
                <a:solidFill>
                  <a:srgbClr val="000000"/>
                </a:solidFill>
                <a:effectLst/>
                <a:latin typeface="Montserrat" panose="00000500000000000000" pitchFamily="2" charset="0"/>
              </a:rPr>
            </a:br>
            <a:r>
              <a:rPr lang="en-US" b="0" i="0" u="sng" dirty="0">
                <a:solidFill>
                  <a:srgbClr val="C32032"/>
                </a:solidFill>
                <a:effectLst/>
                <a:latin typeface="Montserrat" panose="00000500000000000000" pitchFamily="2" charset="0"/>
                <a:hlinkClick r:id="rId5"/>
              </a:rPr>
              <a:t>(727) 210-2350</a:t>
            </a:r>
            <a:endParaRPr lang="en-US" b="0" i="0" dirty="0">
              <a:solidFill>
                <a:srgbClr val="000000"/>
              </a:solidFill>
              <a:effectLst/>
              <a:latin typeface="Montserrat" panose="00000500000000000000" pitchFamily="2" charset="0"/>
            </a:endParaRPr>
          </a:p>
          <a:p>
            <a:pPr algn="l"/>
            <a:r>
              <a:rPr lang="en-US" b="0" i="0" dirty="0">
                <a:solidFill>
                  <a:srgbClr val="000000"/>
                </a:solidFill>
                <a:effectLst/>
                <a:latin typeface="Montserrat" panose="00000500000000000000" pitchFamily="2" charset="0"/>
              </a:rPr>
              <a:t>Upon the recommendation of the Medical Assisting Education Review Board (MAERB). Graduates of CAAHEP accredited medical assisting program may be eligible to sit for the American Association of Medical Assistants’ (AAMA) Certification Examination to become Certified Medical Assistants, CMA (AAMA).</a:t>
            </a:r>
          </a:p>
          <a:p>
            <a:pPr algn="l"/>
            <a:r>
              <a:rPr lang="en-US" b="0" i="0" u="sng" dirty="0">
                <a:solidFill>
                  <a:srgbClr val="C32032"/>
                </a:solidFill>
                <a:effectLst/>
                <a:latin typeface="Montserrat" panose="00000500000000000000" pitchFamily="2" charset="0"/>
                <a:hlinkClick r:id="rId6"/>
              </a:rPr>
              <a:t>American Association of Medical Assisting Endowment</a:t>
            </a:r>
            <a:br>
              <a:rPr lang="en-US" b="0" i="0" dirty="0">
                <a:solidFill>
                  <a:srgbClr val="000000"/>
                </a:solidFill>
                <a:effectLst/>
                <a:latin typeface="Montserrat" panose="00000500000000000000" pitchFamily="2" charset="0"/>
              </a:rPr>
            </a:br>
            <a:r>
              <a:rPr lang="en-US" b="0" i="0" dirty="0">
                <a:solidFill>
                  <a:srgbClr val="000000"/>
                </a:solidFill>
                <a:effectLst/>
                <a:latin typeface="Montserrat" panose="00000500000000000000" pitchFamily="2" charset="0"/>
              </a:rPr>
              <a:t>20 N. Wacker Dr., Ste. 1575</a:t>
            </a:r>
            <a:br>
              <a:rPr lang="en-US" b="0" i="0" dirty="0">
                <a:solidFill>
                  <a:srgbClr val="000000"/>
                </a:solidFill>
                <a:effectLst/>
                <a:latin typeface="Montserrat" panose="00000500000000000000" pitchFamily="2" charset="0"/>
              </a:rPr>
            </a:br>
            <a:r>
              <a:rPr lang="en-US" b="0" i="0" dirty="0">
                <a:solidFill>
                  <a:srgbClr val="000000"/>
                </a:solidFill>
                <a:effectLst/>
                <a:latin typeface="Montserrat" panose="00000500000000000000" pitchFamily="2" charset="0"/>
              </a:rPr>
              <a:t>Chicago, IL 60606</a:t>
            </a:r>
            <a:br>
              <a:rPr lang="en-US" b="0" i="0" dirty="0">
                <a:solidFill>
                  <a:srgbClr val="000000"/>
                </a:solidFill>
                <a:effectLst/>
                <a:latin typeface="Montserrat" panose="00000500000000000000" pitchFamily="2" charset="0"/>
              </a:rPr>
            </a:br>
            <a:r>
              <a:rPr lang="en-US" b="0" i="0" u="sng" dirty="0">
                <a:solidFill>
                  <a:srgbClr val="C32032"/>
                </a:solidFill>
                <a:effectLst/>
                <a:latin typeface="Montserrat" panose="00000500000000000000" pitchFamily="2" charset="0"/>
                <a:hlinkClick r:id="rId7"/>
              </a:rPr>
              <a:t>(312) 899-1500</a:t>
            </a:r>
            <a:endParaRPr lang="en-US" b="0" i="0" dirty="0">
              <a:solidFill>
                <a:srgbClr val="000000"/>
              </a:solidFill>
              <a:effectLst/>
              <a:latin typeface="Montserrat" panose="00000500000000000000" pitchFamily="2" charset="0"/>
            </a:endParaRPr>
          </a:p>
          <a:p>
            <a:pPr algn="l"/>
            <a:r>
              <a:rPr lang="en-US" b="0" i="0" dirty="0">
                <a:solidFill>
                  <a:srgbClr val="000000"/>
                </a:solidFill>
                <a:effectLst/>
                <a:latin typeface="Montserrat" panose="00000500000000000000" pitchFamily="2" charset="0"/>
              </a:rPr>
              <a:t>Students who successfully pass the MA program are also eligible to sit for the Registered Medical Assistant (RMA) with </a:t>
            </a:r>
            <a:r>
              <a:rPr lang="en-US" b="0" i="0" u="sng" dirty="0">
                <a:solidFill>
                  <a:srgbClr val="C32032"/>
                </a:solidFill>
                <a:effectLst/>
                <a:latin typeface="Montserrat" panose="00000500000000000000" pitchFamily="2" charset="0"/>
                <a:hlinkClick r:id="rId8"/>
              </a:rPr>
              <a:t>American Medical Technologies (AMT)</a:t>
            </a:r>
            <a:r>
              <a:rPr lang="en-US" b="0" i="0" dirty="0">
                <a:solidFill>
                  <a:srgbClr val="000000"/>
                </a:solidFill>
                <a:effectLst/>
                <a:latin typeface="Montserrat" panose="00000500000000000000" pitchFamily="2" charset="0"/>
              </a:rPr>
              <a:t>.</a:t>
            </a:r>
          </a:p>
        </p:txBody>
      </p:sp>
      <p:pic>
        <p:nvPicPr>
          <p:cNvPr id="5" name="Picture 4" descr="A close-up of a badge&#10;&#10;Description automatically generated with low confidence">
            <a:extLst>
              <a:ext uri="{FF2B5EF4-FFF2-40B4-BE49-F238E27FC236}">
                <a16:creationId xmlns:a16="http://schemas.microsoft.com/office/drawing/2014/main" id="{78003500-6869-5F79-148C-35EE6E7DF779}"/>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667000" y="4723492"/>
            <a:ext cx="2025073" cy="2025073"/>
          </a:xfrm>
          <a:prstGeom prst="rect">
            <a:avLst/>
          </a:prstGeom>
        </p:spPr>
      </p:pic>
      <p:sp>
        <p:nvSpPr>
          <p:cNvPr id="6" name="TextBox 5">
            <a:extLst>
              <a:ext uri="{FF2B5EF4-FFF2-40B4-BE49-F238E27FC236}">
                <a16:creationId xmlns:a16="http://schemas.microsoft.com/office/drawing/2014/main" id="{F4376E85-DEBF-D335-8AA2-143E4DE7B639}"/>
              </a:ext>
            </a:extLst>
          </p:cNvPr>
          <p:cNvSpPr txBox="1"/>
          <p:nvPr/>
        </p:nvSpPr>
        <p:spPr>
          <a:xfrm>
            <a:off x="2667000" y="7043112"/>
            <a:ext cx="2376055" cy="369332"/>
          </a:xfrm>
          <a:prstGeom prst="rect">
            <a:avLst/>
          </a:prstGeom>
          <a:noFill/>
        </p:spPr>
        <p:txBody>
          <a:bodyPr wrap="square" rtlCol="0">
            <a:spAutoFit/>
          </a:bodyPr>
          <a:lstStyle/>
          <a:p>
            <a:r>
              <a:rPr lang="en-US" sz="900">
                <a:hlinkClick r:id="rId10" tooltip="https://writefromkaren.com/2016/06/01/i-am-a-certified-medical-assistant/"/>
              </a:rPr>
              <a:t>This Photo</a:t>
            </a:r>
            <a:r>
              <a:rPr lang="en-US" sz="900"/>
              <a:t> by Unknown Author is licensed under </a:t>
            </a:r>
            <a:r>
              <a:rPr lang="en-US" sz="900">
                <a:hlinkClick r:id="rId11" tooltip="https://creativecommons.org/licenses/by-nc/3.0/"/>
              </a:rPr>
              <a:t>CC BY-NC</a:t>
            </a:r>
            <a:endParaRPr lang="en-US" sz="900"/>
          </a:p>
        </p:txBody>
      </p:sp>
      <p:pic>
        <p:nvPicPr>
          <p:cNvPr id="8" name="Picture 7" descr="A blue sign with white letters&#10;&#10;Description automatically generated with low confidence">
            <a:extLst>
              <a:ext uri="{FF2B5EF4-FFF2-40B4-BE49-F238E27FC236}">
                <a16:creationId xmlns:a16="http://schemas.microsoft.com/office/drawing/2014/main" id="{09C0E336-963B-C673-5752-A74860382B54}"/>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6604000" y="5107721"/>
            <a:ext cx="2540000" cy="1173006"/>
          </a:xfrm>
          <a:prstGeom prst="rect">
            <a:avLst/>
          </a:prstGeom>
        </p:spPr>
      </p:pic>
      <p:pic>
        <p:nvPicPr>
          <p:cNvPr id="10" name="Recorded Sound">
            <a:hlinkClick r:id="" action="ppaction://media"/>
            <a:extLst>
              <a:ext uri="{FF2B5EF4-FFF2-40B4-BE49-F238E27FC236}">
                <a16:creationId xmlns:a16="http://schemas.microsoft.com/office/drawing/2014/main" id="{C2AD7928-8FFF-8C69-9B56-852C7D6B6E0A}"/>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5486400" y="5273702"/>
            <a:ext cx="609600" cy="609600"/>
          </a:xfrm>
          <a:prstGeom prst="rect">
            <a:avLst/>
          </a:prstGeom>
        </p:spPr>
      </p:pic>
    </p:spTree>
    <p:extLst>
      <p:ext uri="{BB962C8B-B14F-4D97-AF65-F5344CB8AC3E}">
        <p14:creationId xmlns:p14="http://schemas.microsoft.com/office/powerpoint/2010/main" val="400483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42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1D612-213B-9B15-EB8E-B3B85688F1EA}"/>
              </a:ext>
            </a:extLst>
          </p:cNvPr>
          <p:cNvSpPr>
            <a:spLocks noGrp="1"/>
          </p:cNvSpPr>
          <p:nvPr>
            <p:ph type="title"/>
          </p:nvPr>
        </p:nvSpPr>
        <p:spPr>
          <a:xfrm>
            <a:off x="838200" y="365125"/>
            <a:ext cx="10515600" cy="5429093"/>
          </a:xfrm>
        </p:spPr>
        <p:txBody>
          <a:bodyPr>
            <a:normAutofit fontScale="90000"/>
          </a:bodyPr>
          <a:lstStyle/>
          <a:p>
            <a:pPr algn="ctr"/>
            <a:r>
              <a:rPr lang="en-US" sz="2800" b="1" u="sng" dirty="0">
                <a:solidFill>
                  <a:srgbClr val="C00000"/>
                </a:solidFill>
              </a:rPr>
              <a:t>How do you apply? </a:t>
            </a:r>
            <a:br>
              <a:rPr lang="en-US" sz="2800" dirty="0"/>
            </a:br>
            <a:r>
              <a:rPr lang="en-US" sz="2800" b="1" dirty="0">
                <a:latin typeface="Times New Roman" panose="02020603050405020304" pitchFamily="18" charset="0"/>
                <a:cs typeface="Times New Roman" panose="02020603050405020304" pitchFamily="18" charset="0"/>
              </a:rPr>
              <a:t>Please email me with your interest in the program at </a:t>
            </a:r>
            <a:r>
              <a:rPr lang="en-US" sz="2800" b="1"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morganm@sandhills.edu</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Once I receive your email of intent to apply, I will ask for a copy of the following:</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High school diploma </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Any and all college transcripts</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Copies of immunizations from birth to present</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I will review your information </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English and Math are vital in the program </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If you need additional testing for entry, it may include WorkKeys Documents and WorkKeys Math </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the scores must be 4 or higher on either or both – depends on past credits and grades </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Last step, interview with me to discuss program and answer any questions you may have </a:t>
            </a:r>
            <a:br>
              <a:rPr lang="en-US" sz="2800" b="1" dirty="0">
                <a:latin typeface="Times New Roman" panose="02020603050405020304" pitchFamily="18" charset="0"/>
                <a:cs typeface="Times New Roman" panose="02020603050405020304" pitchFamily="18" charset="0"/>
              </a:rPr>
            </a:br>
            <a:br>
              <a:rPr lang="en-US" sz="2800" dirty="0"/>
            </a:br>
            <a:endParaRPr lang="en-US" sz="2800" dirty="0"/>
          </a:p>
        </p:txBody>
      </p:sp>
      <p:pic>
        <p:nvPicPr>
          <p:cNvPr id="3" name="Recorded Sound">
            <a:hlinkClick r:id="" action="ppaction://media"/>
            <a:extLst>
              <a:ext uri="{FF2B5EF4-FFF2-40B4-BE49-F238E27FC236}">
                <a16:creationId xmlns:a16="http://schemas.microsoft.com/office/drawing/2014/main" id="{B8DD1CCD-0BE6-B5BE-B0E1-49D00ABDB65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54574" y="5595796"/>
            <a:ext cx="609600" cy="609600"/>
          </a:xfrm>
          <a:prstGeom prst="rect">
            <a:avLst/>
          </a:prstGeom>
        </p:spPr>
      </p:pic>
    </p:spTree>
    <p:extLst>
      <p:ext uri="{BB962C8B-B14F-4D97-AF65-F5344CB8AC3E}">
        <p14:creationId xmlns:p14="http://schemas.microsoft.com/office/powerpoint/2010/main" val="394484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59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44">
            <a:extLst>
              <a:ext uri="{FF2B5EF4-FFF2-40B4-BE49-F238E27FC236}">
                <a16:creationId xmlns:a16="http://schemas.microsoft.com/office/drawing/2014/main" id="{854DEE1C-7FD6-4FA0-A96A-BDF952F1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5E8EF3-A337-252A-ED0E-21A4A931FAC1}"/>
              </a:ext>
            </a:extLst>
          </p:cNvPr>
          <p:cNvSpPr>
            <a:spLocks noGrp="1"/>
          </p:cNvSpPr>
          <p:nvPr>
            <p:ph type="title"/>
          </p:nvPr>
        </p:nvSpPr>
        <p:spPr>
          <a:xfrm>
            <a:off x="1524000" y="4370227"/>
            <a:ext cx="9144000" cy="1193138"/>
          </a:xfrm>
        </p:spPr>
        <p:txBody>
          <a:bodyPr vert="horz" lIns="91440" tIns="45720" rIns="91440" bIns="45720" rtlCol="0" anchor="b">
            <a:normAutofit/>
          </a:bodyPr>
          <a:lstStyle/>
          <a:p>
            <a:pPr algn="ctr"/>
            <a:r>
              <a:rPr lang="en-US" sz="3700"/>
              <a:t>Any questions? Please email me at </a:t>
            </a:r>
            <a:r>
              <a:rPr lang="en-US" sz="3700">
                <a:hlinkClick r:id="rId4"/>
              </a:rPr>
              <a:t>morganm@sandhills.edu</a:t>
            </a:r>
            <a:r>
              <a:rPr lang="en-US" sz="3700"/>
              <a:t> or call 910-695-3913</a:t>
            </a:r>
          </a:p>
        </p:txBody>
      </p:sp>
      <p:pic>
        <p:nvPicPr>
          <p:cNvPr id="8" name="Picture 7" descr="A picture containing outdoor object&#10;&#10;Description automatically generated">
            <a:extLst>
              <a:ext uri="{FF2B5EF4-FFF2-40B4-BE49-F238E27FC236}">
                <a16:creationId xmlns:a16="http://schemas.microsoft.com/office/drawing/2014/main" id="{3A5EA0E5-B142-6C15-8668-E3E442F3F126}"/>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6451" b="18445"/>
          <a:stretch/>
        </p:blipFill>
        <p:spPr>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pic>
        <p:nvPicPr>
          <p:cNvPr id="10" name="Recorded Sound">
            <a:hlinkClick r:id="" action="ppaction://media"/>
            <a:extLst>
              <a:ext uri="{FF2B5EF4-FFF2-40B4-BE49-F238E27FC236}">
                <a16:creationId xmlns:a16="http://schemas.microsoft.com/office/drawing/2014/main" id="{CFA58A97-C22D-3109-CF20-890BBE329519}"/>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89676" y="5624476"/>
            <a:ext cx="609600" cy="609600"/>
          </a:xfrm>
          <a:prstGeom prst="rect">
            <a:avLst/>
          </a:prstGeom>
        </p:spPr>
      </p:pic>
    </p:spTree>
    <p:extLst>
      <p:ext uri="{BB962C8B-B14F-4D97-AF65-F5344CB8AC3E}">
        <p14:creationId xmlns:p14="http://schemas.microsoft.com/office/powerpoint/2010/main" val="316047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25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TotalTime>
  <Words>571</Words>
  <Application>Microsoft Office PowerPoint</Application>
  <PresentationFormat>Widescreen</PresentationFormat>
  <Paragraphs>28</Paragraphs>
  <Slides>7</Slides>
  <Notes>0</Notes>
  <HiddenSlides>0</HiddenSlides>
  <MMClips>7</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Baguet Script</vt:lpstr>
      <vt:lpstr>Calibri</vt:lpstr>
      <vt:lpstr>Calibri Light</vt:lpstr>
      <vt:lpstr>Footlight MT Light</vt:lpstr>
      <vt:lpstr>Montserrat</vt:lpstr>
      <vt:lpstr>Times New Roman</vt:lpstr>
      <vt:lpstr>Office Theme</vt:lpstr>
      <vt:lpstr>Sandhills Community College</vt:lpstr>
      <vt:lpstr>Medical Assistants are cross trained to perform administrative and clinical duties</vt:lpstr>
      <vt:lpstr>PowerPoint Presentation</vt:lpstr>
      <vt:lpstr>PowerPoint Presentation</vt:lpstr>
      <vt:lpstr>PowerPoint Presentation</vt:lpstr>
      <vt:lpstr>How do you apply?  Please email me with your interest in the program at morganm@sandhills.edu Once I receive your email of intent to apply, I will ask for a copy of the following: High school diploma  Any and all college transcripts Copies of immunizations from birth to present I will review your information  English and Math are vital in the program  If you need additional testing for entry, it may include WorkKeys Documents and WorkKeys Math  the scores must be 4 or higher on either or both – depends on past credits and grades  Last step, interview with me to discuss program and answer any questions you may have   </vt:lpstr>
      <vt:lpstr>Any questions? Please email me at morganm@sandhills.edu or call 910-695-3913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Sandhills Community College</dc:title>
  <dc:creator>Melinda</dc:creator>
  <cp:lastModifiedBy>Melinda</cp:lastModifiedBy>
  <cp:revision>1</cp:revision>
  <dcterms:created xsi:type="dcterms:W3CDTF">2023-01-24T20:10:31Z</dcterms:created>
  <dcterms:modified xsi:type="dcterms:W3CDTF">2023-01-24T21:24:34Z</dcterms:modified>
</cp:coreProperties>
</file>